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1" r:id="rId19"/>
    <p:sldId id="272" r:id="rId2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586" autoAdjust="0"/>
  </p:normalViewPr>
  <p:slideViewPr>
    <p:cSldViewPr>
      <p:cViewPr varScale="1">
        <p:scale>
          <a:sx n="78" d="100"/>
          <a:sy n="78" d="100"/>
        </p:scale>
        <p:origin x="-7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AC02C-FC48-4281-8C78-32271E8BE487}" type="datetimeFigureOut">
              <a:rPr lang="en-US" smtClean="0"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271FF-7286-4852-85FA-EB86BA67AA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Verb Control in Constructed Languages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Andrei Burago</a:t>
            </a:r>
          </a:p>
          <a:p>
            <a:r>
              <a:rPr lang="en-US" dirty="0" smtClean="0"/>
              <a:t>LCC4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Dictionary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0">
              <a:buNone/>
            </a:pPr>
            <a:r>
              <a:rPr lang="en-US" sz="3900" dirty="0" smtClean="0"/>
              <a:t>Define what objects your verb takes  it its dictionary entry</a:t>
            </a:r>
          </a:p>
          <a:p>
            <a:r>
              <a:rPr lang="en-US" dirty="0" smtClean="0"/>
              <a:t>It’s pretty straightforward</a:t>
            </a:r>
          </a:p>
          <a:p>
            <a:r>
              <a:rPr lang="en-US" dirty="0" err="1" smtClean="0"/>
              <a:t>LogLan</a:t>
            </a:r>
            <a:r>
              <a:rPr lang="en-US" dirty="0" smtClean="0"/>
              <a:t>: each “predicate” defines it’s arguments</a:t>
            </a:r>
          </a:p>
          <a:p>
            <a:r>
              <a:rPr lang="en-US" dirty="0" smtClean="0"/>
              <a:t>Downside: lots of work, lots of remembering (</a:t>
            </a:r>
            <a:r>
              <a:rPr lang="en-US" dirty="0" err="1" smtClean="0"/>
              <a:t>LogLan’s</a:t>
            </a:r>
            <a:r>
              <a:rPr lang="en-US" dirty="0" smtClean="0"/>
              <a:t> </a:t>
            </a:r>
            <a:r>
              <a:rPr lang="en-US" smtClean="0"/>
              <a:t>“is ticket</a:t>
            </a:r>
            <a:r>
              <a:rPr lang="en-US" dirty="0" smtClean="0"/>
              <a:t>” has 9 arguments!)</a:t>
            </a:r>
          </a:p>
          <a:p>
            <a:r>
              <a:rPr lang="en-US" dirty="0" smtClean="0"/>
              <a:t>Languages tend to expand/ reduce verb valency</a:t>
            </a:r>
          </a:p>
          <a:p>
            <a:r>
              <a:rPr lang="en-US" dirty="0" smtClean="0"/>
              <a:t>Tip: you can base control on morphology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Case-Based Approach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Define lots of cases that cover most scenarios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noProof="0" dirty="0" smtClean="0"/>
              <a:t>Usually there is a case (or two) that fits each object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are some difficult cases though (e.g. “trade him an apple for a pear”, “elect him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president”, “travel first class”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Borderline cases shift you back to the dictionary approach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Catch-All Prepositions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 a case / preposition that works in “all other” cases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Esperanto “je”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Oblique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baseline="0" dirty="0" smtClean="0"/>
              <a:t>Latin’s Ablative case used</a:t>
            </a:r>
            <a:r>
              <a:rPr lang="en-US" sz="3000" dirty="0" smtClean="0"/>
              <a:t> to be like that once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 adverbs to clarify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All-Noun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and Roles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Noun-based languages can avoid this problem altogether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“I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love you” --&gt; “I: Romeo, you: Juliet”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baseline="0" dirty="0" smtClean="0"/>
              <a:t>“I hunt for rabbit” --&gt; “I: hunter,</a:t>
            </a:r>
            <a:r>
              <a:rPr lang="en-US" sz="3000" dirty="0" smtClean="0"/>
              <a:t> rabbit: pray”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0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3000" dirty="0" smtClean="0"/>
              <a:t>Roles for every action need to be memorized, but they are part of what defines the action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</a:t>
            </a:r>
            <a:r>
              <a:rPr kumimoji="0" lang="en-US" sz="3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 “catch-all” roles like “time”, “location” etc. 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Use Verb Combinations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Indirect objects</a:t>
            </a:r>
            <a:r>
              <a:rPr kumimoji="0" lang="en-US" sz="3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defined by what </a:t>
            </a:r>
            <a:br>
              <a:rPr kumimoji="0" lang="en-US" sz="3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9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</a:t>
            </a:r>
            <a:r>
              <a:rPr kumimoji="0" lang="en-US" sz="3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9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</a:t>
            </a:r>
            <a:r>
              <a:rPr kumimoji="0" lang="en-US" sz="3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“I give you a book” --&gt; “I give a book, you take it”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“I tell you a story” --&gt; “I tell a story, you listen to it”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noProof="0" dirty="0" smtClean="0"/>
              <a:t>“I hunt for rabbit” --&gt; “I hunt, the rabbit gets caught”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/>
              <a:t>Only passive objects are treated as direct</a:t>
            </a:r>
          </a:p>
          <a:p>
            <a:pPr marL="342900" indent="-342900">
              <a:spcBef>
                <a:spcPct val="20000"/>
              </a:spcBef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Indirect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objects are defined by simultaneous action they perform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Semantically, take place of a term</a:t>
            </a:r>
          </a:p>
          <a:p>
            <a:r>
              <a:rPr lang="en-US" dirty="0" smtClean="0"/>
              <a:t>Object: “I know </a:t>
            </a:r>
            <a:r>
              <a:rPr lang="en-US" u="sng" dirty="0" smtClean="0"/>
              <a:t>that Bill is a good boy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Modifier: “I see a boy </a:t>
            </a:r>
            <a:r>
              <a:rPr lang="en-US" u="sng" dirty="0" smtClean="0"/>
              <a:t>that is running away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Adverbial Modifier: “The boy is running </a:t>
            </a:r>
            <a:r>
              <a:rPr lang="en-US" u="sng" dirty="0" smtClean="0"/>
              <a:t>because he is late for school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 smtClean="0"/>
              <a:t>etc.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Subordinate and Main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well are subordinate clauses delimited in your language? </a:t>
            </a:r>
          </a:p>
          <a:p>
            <a:pPr lvl="1"/>
            <a:r>
              <a:rPr lang="en-US" dirty="0" smtClean="0"/>
              <a:t>How often are they used? </a:t>
            </a:r>
          </a:p>
          <a:p>
            <a:pPr lvl="1"/>
            <a:r>
              <a:rPr lang="en-US" dirty="0" smtClean="0"/>
              <a:t>Do you rely on them to carry any significant grammatical function?</a:t>
            </a:r>
          </a:p>
          <a:p>
            <a:r>
              <a:rPr lang="en-US" dirty="0" smtClean="0"/>
              <a:t>Modifier clauses need to reference the term they modify</a:t>
            </a:r>
          </a:p>
          <a:p>
            <a:pPr lvl="1"/>
            <a:r>
              <a:rPr lang="en-US" dirty="0" smtClean="0"/>
              <a:t>“This is the boy </a:t>
            </a:r>
            <a:r>
              <a:rPr lang="en-US" u="sng" dirty="0" smtClean="0"/>
              <a:t>I told you about</a:t>
            </a:r>
            <a:r>
              <a:rPr lang="en-US" dirty="0" smtClean="0"/>
              <a:t>” = “This is the boy </a:t>
            </a:r>
            <a:r>
              <a:rPr lang="en-US" i="1" u="sng" dirty="0" smtClean="0"/>
              <a:t>about which </a:t>
            </a:r>
            <a:r>
              <a:rPr lang="en-US" u="sng" dirty="0" smtClean="0"/>
              <a:t>I told you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This is the house </a:t>
            </a:r>
            <a:r>
              <a:rPr lang="en-US" i="1" u="sng" dirty="0" smtClean="0"/>
              <a:t>in which </a:t>
            </a:r>
            <a:r>
              <a:rPr lang="en-US" u="sng" dirty="0" smtClean="0"/>
              <a:t>I live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Linking the Subordinate and Main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There is a variety of ways to introduce the reference between the subordinate and main clause</a:t>
            </a:r>
          </a:p>
          <a:p>
            <a:r>
              <a:rPr lang="en-US" dirty="0" smtClean="0"/>
              <a:t>with a special placeholder word, e.g. </a:t>
            </a:r>
            <a:r>
              <a:rPr lang="en-US" dirty="0" smtClean="0"/>
              <a:t>“</a:t>
            </a:r>
            <a:r>
              <a:rPr lang="en-US" i="1" dirty="0" smtClean="0"/>
              <a:t>which</a:t>
            </a:r>
            <a:r>
              <a:rPr lang="en-US" dirty="0" smtClean="0"/>
              <a:t>” (does it also serve as a delimiter?)</a:t>
            </a:r>
          </a:p>
          <a:p>
            <a:r>
              <a:rPr lang="en-US" dirty="0" smtClean="0"/>
              <a:t>using passive voice (special forms for passive </a:t>
            </a:r>
            <a:r>
              <a:rPr lang="en-US" dirty="0" err="1" smtClean="0"/>
              <a:t>w.r.t</a:t>
            </a:r>
            <a:r>
              <a:rPr lang="en-US" dirty="0" smtClean="0"/>
              <a:t>. indirect objects?)</a:t>
            </a:r>
          </a:p>
          <a:p>
            <a:r>
              <a:rPr lang="en-US" dirty="0" smtClean="0"/>
              <a:t>Repeating the referenced word, or using a pronoun</a:t>
            </a:r>
            <a:endParaRPr lang="en-US" dirty="0" smtClean="0"/>
          </a:p>
          <a:p>
            <a:r>
              <a:rPr lang="en-US" dirty="0" smtClean="0"/>
              <a:t>Similarly to English (with a preposition “hanging” at the end)</a:t>
            </a:r>
          </a:p>
          <a:p>
            <a:r>
              <a:rPr lang="en-US" dirty="0" smtClean="0"/>
              <a:t>etc., etc.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and Raising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English, subordinate clauses can take a term from the main clause (control)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Subject: “I want to know” = “</a:t>
            </a:r>
            <a:r>
              <a:rPr lang="en-US" u="sng" dirty="0" smtClean="0"/>
              <a:t>I</a:t>
            </a:r>
            <a:r>
              <a:rPr lang="en-US" dirty="0" smtClean="0"/>
              <a:t> want that </a:t>
            </a:r>
            <a:r>
              <a:rPr lang="en-US" u="sng" dirty="0" smtClean="0"/>
              <a:t>I</a:t>
            </a:r>
            <a:r>
              <a:rPr lang="en-US" dirty="0" smtClean="0"/>
              <a:t> know”</a:t>
            </a:r>
          </a:p>
          <a:p>
            <a:pPr lvl="1"/>
            <a:r>
              <a:rPr lang="en-US" dirty="0" smtClean="0"/>
              <a:t>Object: “I want you to know” = “I want that you know”</a:t>
            </a:r>
          </a:p>
          <a:p>
            <a:r>
              <a:rPr lang="en-US" dirty="0" smtClean="0"/>
              <a:t>They also can</a:t>
            </a:r>
            <a:r>
              <a:rPr lang="en-US" dirty="0" smtClean="0"/>
              <a:t> substitute a term in the main clause (raising)</a:t>
            </a:r>
          </a:p>
          <a:p>
            <a:pPr lvl="1"/>
            <a:r>
              <a:rPr lang="en-US" dirty="0" smtClean="0"/>
              <a:t>“</a:t>
            </a:r>
            <a:r>
              <a:rPr lang="en-US" u="sng" dirty="0" smtClean="0"/>
              <a:t>Bill</a:t>
            </a:r>
            <a:r>
              <a:rPr lang="en-US" dirty="0" smtClean="0"/>
              <a:t> seems to be sad” = “</a:t>
            </a:r>
            <a:r>
              <a:rPr lang="en-US" u="sng" dirty="0" smtClean="0"/>
              <a:t>It</a:t>
            </a:r>
            <a:r>
              <a:rPr lang="en-US" dirty="0" smtClean="0"/>
              <a:t> seems that </a:t>
            </a:r>
            <a:r>
              <a:rPr lang="en-US" u="sng" dirty="0" smtClean="0"/>
              <a:t>Bill</a:t>
            </a:r>
            <a:r>
              <a:rPr lang="en-US" dirty="0" smtClean="0"/>
              <a:t> is sad”</a:t>
            </a:r>
            <a:endParaRPr lang="en-US" dirty="0"/>
          </a:p>
        </p:txBody>
      </p:sp>
      <p:sp>
        <p:nvSpPr>
          <p:cNvPr id="12" name="Arc 11"/>
          <p:cNvSpPr/>
          <p:nvPr/>
        </p:nvSpPr>
        <p:spPr>
          <a:xfrm>
            <a:off x="6934200" y="3657600"/>
            <a:ext cx="838200" cy="685800"/>
          </a:xfrm>
          <a:prstGeom prst="arc">
            <a:avLst>
              <a:gd name="adj1" fmla="val 228619"/>
              <a:gd name="adj2" fmla="val 10477201"/>
            </a:avLst>
          </a:prstGeom>
          <a:ln w="19050">
            <a:solidFill>
              <a:srgbClr val="C0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>
            <a:off x="5562600" y="2743200"/>
            <a:ext cx="1600200" cy="838200"/>
          </a:xfrm>
          <a:prstGeom prst="arc">
            <a:avLst>
              <a:gd name="adj1" fmla="val 10968665"/>
              <a:gd name="adj2" fmla="val 21344182"/>
            </a:avLst>
          </a:prstGeom>
          <a:ln w="19050">
            <a:solidFill>
              <a:srgbClr val="C0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/>
          <p:cNvSpPr/>
          <p:nvPr/>
        </p:nvSpPr>
        <p:spPr>
          <a:xfrm flipV="1">
            <a:off x="5029200" y="5105400"/>
            <a:ext cx="2057400" cy="1371600"/>
          </a:xfrm>
          <a:prstGeom prst="arc">
            <a:avLst>
              <a:gd name="adj1" fmla="val 10968665"/>
              <a:gd name="adj2" fmla="val 21339453"/>
            </a:avLst>
          </a:prstGeom>
          <a:ln w="19050">
            <a:solidFill>
              <a:srgbClr val="C0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and Raising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Object </a:t>
            </a:r>
            <a:r>
              <a:rPr lang="en-US" dirty="0"/>
              <a:t>c</a:t>
            </a:r>
            <a:r>
              <a:rPr lang="en-US" dirty="0" smtClean="0"/>
              <a:t>ontrol and raising are frequent in English, no so much is many other languages</a:t>
            </a:r>
          </a:p>
          <a:p>
            <a:r>
              <a:rPr lang="en-US" dirty="0" smtClean="0"/>
              <a:t>Subject control is much more widespread, but it’s possible to design a language without it</a:t>
            </a:r>
          </a:p>
          <a:p>
            <a:r>
              <a:rPr lang="en-US" dirty="0" smtClean="0"/>
              <a:t>In English, the controlled verb is not inflected. This does not need to be so.</a:t>
            </a:r>
          </a:p>
          <a:p>
            <a:pPr lvl="1"/>
            <a:r>
              <a:rPr lang="en-US" dirty="0" smtClean="0"/>
              <a:t>“I am glad to see you” --&gt; “I am glad because I </a:t>
            </a:r>
            <a:r>
              <a:rPr lang="en-US" u="sng" dirty="0" smtClean="0"/>
              <a:t>saw</a:t>
            </a:r>
            <a:r>
              <a:rPr lang="en-US" dirty="0" smtClean="0"/>
              <a:t> you”; </a:t>
            </a:r>
          </a:p>
          <a:p>
            <a:pPr lvl="1"/>
            <a:r>
              <a:rPr lang="en-US" dirty="0" smtClean="0"/>
              <a:t>“I expect to be done soon” --&gt; “I expect that I </a:t>
            </a:r>
            <a:r>
              <a:rPr lang="en-US" u="sng" dirty="0" smtClean="0"/>
              <a:t>will be</a:t>
            </a:r>
            <a:r>
              <a:rPr lang="en-US" dirty="0" smtClean="0"/>
              <a:t> done soon”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962400" y="25908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VERB</a:t>
            </a:r>
            <a:endParaRPr lang="en-US" sz="4000" b="1" dirty="0"/>
          </a:p>
        </p:txBody>
      </p:sp>
      <p:sp>
        <p:nvSpPr>
          <p:cNvPr id="11" name="Cloud Callout 10"/>
          <p:cNvSpPr/>
          <p:nvPr/>
        </p:nvSpPr>
        <p:spPr>
          <a:xfrm>
            <a:off x="685800" y="2514600"/>
            <a:ext cx="1752600" cy="914400"/>
          </a:xfrm>
          <a:prstGeom prst="cloudCallout">
            <a:avLst>
              <a:gd name="adj1" fmla="val 31341"/>
              <a:gd name="adj2" fmla="val 26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Subject</a:t>
            </a:r>
            <a:endParaRPr lang="en-US" dirty="0"/>
          </a:p>
        </p:txBody>
      </p:sp>
      <p:sp>
        <p:nvSpPr>
          <p:cNvPr id="12" name="Cloud Callout 11"/>
          <p:cNvSpPr/>
          <p:nvPr/>
        </p:nvSpPr>
        <p:spPr>
          <a:xfrm>
            <a:off x="2590800" y="1143000"/>
            <a:ext cx="1752600" cy="914400"/>
          </a:xfrm>
          <a:prstGeom prst="cloudCallout">
            <a:avLst>
              <a:gd name="adj1" fmla="val 11863"/>
              <a:gd name="adj2" fmla="val 45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Direct Object</a:t>
            </a:r>
            <a:endParaRPr lang="en-US" dirty="0"/>
          </a:p>
        </p:txBody>
      </p:sp>
      <p:sp>
        <p:nvSpPr>
          <p:cNvPr id="13" name="Cloud Callout 12"/>
          <p:cNvSpPr/>
          <p:nvPr/>
        </p:nvSpPr>
        <p:spPr>
          <a:xfrm>
            <a:off x="4953000" y="914400"/>
            <a:ext cx="1752600" cy="914400"/>
          </a:xfrm>
          <a:prstGeom prst="cloudCallout">
            <a:avLst>
              <a:gd name="adj1" fmla="val -18746"/>
              <a:gd name="adj2" fmla="val 358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Indirect Object</a:t>
            </a:r>
            <a:endParaRPr lang="en-US" dirty="0"/>
          </a:p>
        </p:txBody>
      </p:sp>
      <p:sp>
        <p:nvSpPr>
          <p:cNvPr id="14" name="Cloud Callout 13"/>
          <p:cNvSpPr/>
          <p:nvPr/>
        </p:nvSpPr>
        <p:spPr>
          <a:xfrm>
            <a:off x="3581400" y="4114800"/>
            <a:ext cx="1752600" cy="914400"/>
          </a:xfrm>
          <a:prstGeom prst="cloudCallout">
            <a:avLst>
              <a:gd name="adj1" fmla="val 17428"/>
              <a:gd name="adj2" fmla="val -401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Adverb</a:t>
            </a:r>
            <a:endParaRPr lang="en-US" dirty="0"/>
          </a:p>
        </p:txBody>
      </p:sp>
      <p:sp>
        <p:nvSpPr>
          <p:cNvPr id="15" name="Cloud Callout 14"/>
          <p:cNvSpPr/>
          <p:nvPr/>
        </p:nvSpPr>
        <p:spPr>
          <a:xfrm>
            <a:off x="6324600" y="2057400"/>
            <a:ext cx="1752600" cy="914400"/>
          </a:xfrm>
          <a:prstGeom prst="cloudCallout">
            <a:avLst>
              <a:gd name="adj1" fmla="val -23616"/>
              <a:gd name="adj2" fmla="val 34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Adverbial Modifier</a:t>
            </a:r>
            <a:endParaRPr lang="en-US" dirty="0"/>
          </a:p>
        </p:txBody>
      </p:sp>
      <p:sp>
        <p:nvSpPr>
          <p:cNvPr id="16" name="Cloud Callout 15"/>
          <p:cNvSpPr/>
          <p:nvPr/>
        </p:nvSpPr>
        <p:spPr>
          <a:xfrm>
            <a:off x="5791200" y="3505200"/>
            <a:ext cx="1752600" cy="914400"/>
          </a:xfrm>
          <a:prstGeom prst="cloudCallout">
            <a:avLst>
              <a:gd name="adj1" fmla="val -37529"/>
              <a:gd name="adj2" fmla="val 171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Adverbial Clause</a:t>
            </a:r>
            <a:endParaRPr lang="en-US" dirty="0"/>
          </a:p>
        </p:txBody>
      </p:sp>
      <p:sp>
        <p:nvSpPr>
          <p:cNvPr id="17" name="Cloud Callout 16"/>
          <p:cNvSpPr/>
          <p:nvPr/>
        </p:nvSpPr>
        <p:spPr>
          <a:xfrm>
            <a:off x="1143000" y="3886200"/>
            <a:ext cx="2209800" cy="914400"/>
          </a:xfrm>
          <a:prstGeom prst="cloudCallout">
            <a:avLst>
              <a:gd name="adj1" fmla="val 17428"/>
              <a:gd name="adj2" fmla="val -401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Complement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14400" y="5257800"/>
            <a:ext cx="7543800" cy="830997"/>
          </a:xfrm>
          <a:prstGeom prst="rect">
            <a:avLst/>
          </a:prstGeom>
          <a:noFill/>
        </p:spPr>
        <p:txBody>
          <a:bodyPr wrap="square" rtlCol="0" anchor="b" anchorCtr="1">
            <a:spAutoFit/>
          </a:bodyPr>
          <a:lstStyle/>
          <a:p>
            <a:r>
              <a:rPr lang="en-US" sz="4800" dirty="0" smtClean="0"/>
              <a:t>How do you mark all these?</a:t>
            </a:r>
            <a:endParaRPr lang="en-US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25908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VERB</a:t>
            </a:r>
            <a:endParaRPr lang="en-US" sz="4000" b="1" dirty="0"/>
          </a:p>
        </p:txBody>
      </p:sp>
      <p:sp>
        <p:nvSpPr>
          <p:cNvPr id="11" name="Cloud Callout 10"/>
          <p:cNvSpPr/>
          <p:nvPr/>
        </p:nvSpPr>
        <p:spPr>
          <a:xfrm>
            <a:off x="685800" y="2514600"/>
            <a:ext cx="1752600" cy="914400"/>
          </a:xfrm>
          <a:prstGeom prst="cloudCallout">
            <a:avLst>
              <a:gd name="adj1" fmla="val 31341"/>
              <a:gd name="adj2" fmla="val 26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Subject</a:t>
            </a:r>
            <a:endParaRPr lang="en-US" dirty="0"/>
          </a:p>
        </p:txBody>
      </p:sp>
      <p:sp>
        <p:nvSpPr>
          <p:cNvPr id="12" name="Cloud Callout 11"/>
          <p:cNvSpPr/>
          <p:nvPr/>
        </p:nvSpPr>
        <p:spPr>
          <a:xfrm>
            <a:off x="2590800" y="1143000"/>
            <a:ext cx="1752600" cy="914400"/>
          </a:xfrm>
          <a:prstGeom prst="cloudCallout">
            <a:avLst>
              <a:gd name="adj1" fmla="val 11863"/>
              <a:gd name="adj2" fmla="val 451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Direct Object</a:t>
            </a:r>
            <a:endParaRPr lang="en-US" dirty="0"/>
          </a:p>
        </p:txBody>
      </p:sp>
      <p:sp>
        <p:nvSpPr>
          <p:cNvPr id="13" name="Cloud Callout 12"/>
          <p:cNvSpPr/>
          <p:nvPr/>
        </p:nvSpPr>
        <p:spPr>
          <a:xfrm>
            <a:off x="4953000" y="914400"/>
            <a:ext cx="1752600" cy="914400"/>
          </a:xfrm>
          <a:prstGeom prst="cloudCallout">
            <a:avLst>
              <a:gd name="adj1" fmla="val -18746"/>
              <a:gd name="adj2" fmla="val 358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Indirect Object</a:t>
            </a:r>
            <a:endParaRPr lang="en-US" dirty="0"/>
          </a:p>
        </p:txBody>
      </p:sp>
      <p:sp>
        <p:nvSpPr>
          <p:cNvPr id="14" name="Cloud Callout 13"/>
          <p:cNvSpPr/>
          <p:nvPr/>
        </p:nvSpPr>
        <p:spPr>
          <a:xfrm>
            <a:off x="3581400" y="4114800"/>
            <a:ext cx="1752600" cy="914400"/>
          </a:xfrm>
          <a:prstGeom prst="cloudCallout">
            <a:avLst>
              <a:gd name="adj1" fmla="val 17428"/>
              <a:gd name="adj2" fmla="val -401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Adverb</a:t>
            </a:r>
            <a:endParaRPr lang="en-US" dirty="0"/>
          </a:p>
        </p:txBody>
      </p:sp>
      <p:sp>
        <p:nvSpPr>
          <p:cNvPr id="15" name="Cloud Callout 14"/>
          <p:cNvSpPr/>
          <p:nvPr/>
        </p:nvSpPr>
        <p:spPr>
          <a:xfrm>
            <a:off x="6324600" y="2057400"/>
            <a:ext cx="1752600" cy="914400"/>
          </a:xfrm>
          <a:prstGeom prst="cloudCallout">
            <a:avLst>
              <a:gd name="adj1" fmla="val -23616"/>
              <a:gd name="adj2" fmla="val 34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Adverbial Modifier</a:t>
            </a:r>
            <a:endParaRPr lang="en-US" dirty="0"/>
          </a:p>
        </p:txBody>
      </p:sp>
      <p:sp>
        <p:nvSpPr>
          <p:cNvPr id="16" name="Cloud Callout 15"/>
          <p:cNvSpPr/>
          <p:nvPr/>
        </p:nvSpPr>
        <p:spPr>
          <a:xfrm>
            <a:off x="5791200" y="3505200"/>
            <a:ext cx="1752600" cy="914400"/>
          </a:xfrm>
          <a:prstGeom prst="cloudCallout">
            <a:avLst>
              <a:gd name="adj1" fmla="val -37529"/>
              <a:gd name="adj2" fmla="val 171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Adverbial Clause</a:t>
            </a:r>
            <a:endParaRPr lang="en-US" dirty="0"/>
          </a:p>
        </p:txBody>
      </p:sp>
      <p:sp>
        <p:nvSpPr>
          <p:cNvPr id="17" name="Cloud Callout 16"/>
          <p:cNvSpPr/>
          <p:nvPr/>
        </p:nvSpPr>
        <p:spPr>
          <a:xfrm>
            <a:off x="1143000" y="3886200"/>
            <a:ext cx="2209800" cy="914400"/>
          </a:xfrm>
          <a:prstGeom prst="cloudCallout">
            <a:avLst>
              <a:gd name="adj1" fmla="val 17428"/>
              <a:gd name="adj2" fmla="val -401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Complement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 and Object: </a:t>
            </a:r>
            <a:r>
              <a:rPr lang="en-US" dirty="0" err="1" smtClean="0"/>
              <a:t>Ergativity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Bill </a:t>
            </a:r>
            <a:r>
              <a:rPr lang="en-US" b="1" dirty="0" smtClean="0"/>
              <a:t>cooks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rgbClr val="C00000"/>
                </a:solidFill>
              </a:rPr>
              <a:t>egg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C00000"/>
                </a:solidFill>
              </a:rPr>
              <a:t>egg</a:t>
            </a:r>
            <a:r>
              <a:rPr lang="en-US" dirty="0" smtClean="0"/>
              <a:t> </a:t>
            </a:r>
            <a:r>
              <a:rPr lang="en-US" b="1" dirty="0" smtClean="0"/>
              <a:t>cooks</a:t>
            </a:r>
            <a:r>
              <a:rPr lang="en-US" dirty="0" smtClean="0"/>
              <a:t> for 10 minutes.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The same thing is object in one case and subject in the other.</a:t>
            </a:r>
          </a:p>
          <a:p>
            <a:pPr>
              <a:buNone/>
            </a:pPr>
            <a:r>
              <a:rPr lang="en-US" dirty="0" smtClean="0"/>
              <a:t>Mark them differently vs. Mark them the same? </a:t>
            </a:r>
          </a:p>
          <a:p>
            <a:pPr>
              <a:buNone/>
            </a:pPr>
            <a:r>
              <a:rPr lang="en-US" dirty="0" smtClean="0"/>
              <a:t>No verbs are ergative vs. Some vs. All verbs are?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Valency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In English: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Some verbs may require a certain number of objects</a:t>
            </a:r>
          </a:p>
          <a:p>
            <a:pPr>
              <a:buNone/>
            </a:pPr>
            <a:r>
              <a:rPr lang="en-US" dirty="0" smtClean="0"/>
              <a:t>Can use it as a word-building tool</a:t>
            </a:r>
          </a:p>
          <a:p>
            <a:pPr>
              <a:buNone/>
            </a:pPr>
            <a:r>
              <a:rPr lang="en-US" dirty="0" smtClean="0"/>
              <a:t>Caveat: valency tends to get expanded/reduced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385009" y="1905000"/>
            <a:ext cx="967791" cy="2343329"/>
            <a:chOff x="304800" y="1752600"/>
            <a:chExt cx="967791" cy="2343329"/>
          </a:xfrm>
        </p:grpSpPr>
        <p:sp>
          <p:nvSpPr>
            <p:cNvPr id="4" name="TextBox 3"/>
            <p:cNvSpPr txBox="1"/>
            <p:nvPr/>
          </p:nvSpPr>
          <p:spPr>
            <a:xfrm>
              <a:off x="381000" y="1752600"/>
              <a:ext cx="89159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dirty="0" smtClean="0">
                  <a:solidFill>
                    <a:srgbClr val="00B050"/>
                  </a:solidFill>
                  <a:sym typeface="Wingdings 2"/>
                </a:rPr>
                <a:t></a:t>
              </a:r>
              <a:endParaRPr lang="en-US" sz="7200" dirty="0">
                <a:solidFill>
                  <a:srgbClr val="00B050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04800" y="2343329"/>
              <a:ext cx="780983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7200" dirty="0">
                  <a:solidFill>
                    <a:srgbClr val="FF0000"/>
                  </a:solidFill>
                  <a:sym typeface="Wingdings 2"/>
                </a:rPr>
                <a:t></a:t>
              </a:r>
              <a:endParaRPr lang="en-US" sz="7200" dirty="0">
                <a:solidFill>
                  <a:srgbClr val="FF0000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04800" y="2895600"/>
              <a:ext cx="780983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7200" dirty="0">
                  <a:solidFill>
                    <a:srgbClr val="FF0000"/>
                  </a:solidFill>
                  <a:sym typeface="Wingdings 2"/>
                </a:rPr>
                <a:t></a:t>
              </a:r>
              <a:endParaRPr lang="en-US" sz="7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514600" y="2286000"/>
            <a:ext cx="4191000" cy="1569660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lvl="1">
              <a:buNone/>
            </a:pPr>
            <a:r>
              <a:rPr lang="en-US" sz="3200" dirty="0" smtClean="0"/>
              <a:t>I put it on the table</a:t>
            </a:r>
          </a:p>
          <a:p>
            <a:pPr lvl="1">
              <a:buNone/>
            </a:pPr>
            <a:r>
              <a:rPr lang="en-US" sz="3200" dirty="0" smtClean="0"/>
              <a:t>I put it</a:t>
            </a:r>
          </a:p>
          <a:p>
            <a:pPr lvl="1">
              <a:buNone/>
            </a:pPr>
            <a:r>
              <a:rPr lang="en-US" sz="3200" dirty="0" smtClean="0"/>
              <a:t>I put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en-US" dirty="0"/>
              <a:t>Direct Object vs. Indirect Object vs. Adverbial Modifier vs. Complement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i="1" dirty="0" smtClean="0">
                <a:solidFill>
                  <a:srgbClr val="C00000"/>
                </a:solidFill>
              </a:rPr>
              <a:t>Semantically</a:t>
            </a:r>
            <a:r>
              <a:rPr lang="en-US" sz="4000" dirty="0" smtClean="0"/>
              <a:t> it is not that easy to tell them apart!</a:t>
            </a:r>
          </a:p>
          <a:p>
            <a:r>
              <a:rPr lang="en-US" dirty="0" smtClean="0"/>
              <a:t>A direct object in one language may become indirect in another and a modifier in the third</a:t>
            </a:r>
          </a:p>
          <a:p>
            <a:r>
              <a:rPr lang="en-US" dirty="0" smtClean="0"/>
              <a:t>Verb with similar meaning may treat their objects differently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Semantically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 is not that easy to tell them apart!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smtClean="0"/>
              <a:t>Examples</a:t>
            </a:r>
            <a:r>
              <a:rPr lang="en-US" sz="3200" dirty="0" smtClean="0"/>
              <a:t>: (</a:t>
            </a:r>
            <a:r>
              <a:rPr lang="en-US" sz="3200" i="1" dirty="0" smtClean="0"/>
              <a:t>a random sampling</a:t>
            </a:r>
            <a:r>
              <a:rPr lang="en-US" sz="3200" dirty="0" smtClean="0"/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obey (direct or indirect object?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rely (</a:t>
            </a:r>
            <a:r>
              <a:rPr lang="en-US" sz="3200" dirty="0"/>
              <a:t>direct or indirect </a:t>
            </a:r>
            <a:r>
              <a:rPr lang="en-US" sz="3200" dirty="0" smtClean="0"/>
              <a:t>object?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speak (a language – direct object?)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/>
              <a:t>remember (direct or indirect </a:t>
            </a:r>
            <a:r>
              <a:rPr lang="en-US" sz="3200" dirty="0" smtClean="0"/>
              <a:t>object?)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3716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Direct Object vs. Indirect Object vs. Adverbial Modifier vs. Complement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Semantically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 is not that easy to tell them apart!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smtClean="0"/>
              <a:t>Examples</a:t>
            </a:r>
            <a:r>
              <a:rPr lang="en-US" sz="3200" dirty="0" smtClean="0"/>
              <a:t>: (</a:t>
            </a:r>
            <a:r>
              <a:rPr lang="en-US" sz="3200" i="1" dirty="0" smtClean="0"/>
              <a:t>continued</a:t>
            </a:r>
            <a:r>
              <a:rPr lang="en-US" sz="3200" dirty="0" smtClean="0"/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chase a bus / run after a bus / behind a bus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hit forcefully / with force / with a magic force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punch someone in the nose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and so on.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9600" cy="13716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Direct Object vs. Indirect Object vs. Adverbial Modifier vs. Complement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 copying your </a:t>
            </a:r>
            <a:r>
              <a:rPr lang="en-US" dirty="0" err="1" smtClean="0"/>
              <a:t>natlang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Natlang’s</a:t>
            </a:r>
            <a:r>
              <a:rPr lang="en-US" dirty="0" smtClean="0"/>
              <a:t> use of cases / prepositions is often illogical</a:t>
            </a:r>
          </a:p>
          <a:p>
            <a:r>
              <a:rPr lang="en-US" dirty="0" smtClean="0"/>
              <a:t>A native speaker of another language may not understand you at all</a:t>
            </a:r>
          </a:p>
          <a:p>
            <a:r>
              <a:rPr lang="en-US" dirty="0" smtClean="0"/>
              <a:t>Be creative!</a:t>
            </a:r>
          </a:p>
          <a:p>
            <a:pPr>
              <a:buFont typeface="Calibri" pitchFamily="34" charset="0"/>
              <a:buChar char=" 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945</Words>
  <Application>Microsoft Office PowerPoint</Application>
  <PresentationFormat>On-screen Show (4:3)</PresentationFormat>
  <Paragraphs>130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Verb Control in Constructed Languages</vt:lpstr>
      <vt:lpstr>Slide 2</vt:lpstr>
      <vt:lpstr>Slide 3</vt:lpstr>
      <vt:lpstr>Subject and Object: Ergativity</vt:lpstr>
      <vt:lpstr>Verb Valency</vt:lpstr>
      <vt:lpstr>Direct Object vs. Indirect Object vs. Adverbial Modifier vs. Complement</vt:lpstr>
      <vt:lpstr>Slide 7</vt:lpstr>
      <vt:lpstr>Slide 8</vt:lpstr>
      <vt:lpstr>Avoid copying your natlang</vt:lpstr>
      <vt:lpstr>Dictionary Approach</vt:lpstr>
      <vt:lpstr>Slide 11</vt:lpstr>
      <vt:lpstr>Slide 12</vt:lpstr>
      <vt:lpstr>Slide 13</vt:lpstr>
      <vt:lpstr>Slide 14</vt:lpstr>
      <vt:lpstr>Subordinate Clauses</vt:lpstr>
      <vt:lpstr>Subordinate and Main Clauses</vt:lpstr>
      <vt:lpstr>Linking the Subordinate and Main Clauses</vt:lpstr>
      <vt:lpstr>Control and Raising</vt:lpstr>
      <vt:lpstr>Control and Raising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Control in Constructed Languages</dc:title>
  <dc:creator>Andrei Burago</dc:creator>
  <cp:lastModifiedBy>Andrei Burago</cp:lastModifiedBy>
  <cp:revision>42</cp:revision>
  <dcterms:created xsi:type="dcterms:W3CDTF">2011-05-12T13:05:36Z</dcterms:created>
  <dcterms:modified xsi:type="dcterms:W3CDTF">2011-05-13T03:06:15Z</dcterms:modified>
</cp:coreProperties>
</file>